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0DA2D1-442F-4EC2-B3C5-06FAE1AF73C3}">
  <a:tblStyle styleId="{BE0DA2D1-442F-4EC2-B3C5-06FAE1AF73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fd619b51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fd619b51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06641039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06641039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fd619b51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fd619b51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8dc06be3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8dc06be3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925114a71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925114a71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fd619b51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fd619b51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fd619b51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fd619b51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fd619b51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fd619b51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925114a71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925114a71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d5c1205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d5c1205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d5c1205b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d5c1205b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cb73f5e9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cb73f5e9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fd619b51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fd619b51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8472600" y="-4650"/>
            <a:ext cx="671400" cy="5152800"/>
          </a:xfrm>
          <a:prstGeom prst="rect">
            <a:avLst/>
          </a:prstGeom>
          <a:solidFill>
            <a:srgbClr val="8694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8566050" y="4567375"/>
            <a:ext cx="484800" cy="484800"/>
          </a:xfrm>
          <a:prstGeom prst="sun">
            <a:avLst>
              <a:gd fmla="val 25000" name="adj"/>
            </a:avLst>
          </a:prstGeom>
          <a:solidFill>
            <a:srgbClr val="FFDE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buNone/>
              <a:defRPr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4.jpg"/><Relationship Id="rId11" Type="http://schemas.openxmlformats.org/officeDocument/2006/relationships/image" Target="../media/image14.png"/><Relationship Id="rId10" Type="http://schemas.openxmlformats.org/officeDocument/2006/relationships/image" Target="../media/image29.jpg"/><Relationship Id="rId9" Type="http://schemas.openxmlformats.org/officeDocument/2006/relationships/image" Target="../media/image20.png"/><Relationship Id="rId5" Type="http://schemas.openxmlformats.org/officeDocument/2006/relationships/image" Target="../media/image23.jpg"/><Relationship Id="rId6" Type="http://schemas.openxmlformats.org/officeDocument/2006/relationships/image" Target="../media/image31.jpg"/><Relationship Id="rId7" Type="http://schemas.openxmlformats.org/officeDocument/2006/relationships/image" Target="../media/image27.png"/><Relationship Id="rId8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32.png"/><Relationship Id="rId8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600" y="226071"/>
            <a:ext cx="1951650" cy="9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24150" y="2387725"/>
            <a:ext cx="6182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DE00"/>
                </a:solidFill>
                <a:latin typeface="Lato"/>
                <a:ea typeface="Lato"/>
                <a:cs typeface="Lato"/>
                <a:sym typeface="Lato"/>
              </a:rPr>
              <a:t>Ultra</a:t>
            </a:r>
            <a:r>
              <a:rPr b="1" lang="en" sz="4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-Long-Range Weather Data </a:t>
            </a:r>
            <a:endParaRPr b="1" sz="4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E00"/>
                </a:solidFill>
              </a:rPr>
              <a:t>Benefits</a:t>
            </a:r>
            <a:endParaRPr b="1">
              <a:solidFill>
                <a:srgbClr val="FFDE00"/>
              </a:solidFill>
            </a:endParaRPr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5740525" y="1582625"/>
            <a:ext cx="3000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6A9"/>
                </a:solidFill>
              </a:rPr>
              <a:t>More accurate prediction </a:t>
            </a:r>
            <a:endParaRPr b="1">
              <a:solidFill>
                <a:srgbClr val="0066A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66A9"/>
                </a:solidFill>
              </a:rPr>
              <a:t>of market demand</a:t>
            </a:r>
            <a:endParaRPr b="1">
              <a:solidFill>
                <a:srgbClr val="0066A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66A9"/>
              </a:solidFill>
            </a:endParaRPr>
          </a:p>
        </p:txBody>
      </p:sp>
      <p:sp>
        <p:nvSpPr>
          <p:cNvPr id="189" name="Google Shape;189;p22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403463" y="1489775"/>
            <a:ext cx="833700" cy="833700"/>
          </a:xfrm>
          <a:prstGeom prst="ellipse">
            <a:avLst/>
          </a:prstGeom>
          <a:solidFill>
            <a:srgbClr val="0066A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25" y="1668938"/>
            <a:ext cx="475375" cy="475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2" name="Google Shape;192;p22"/>
          <p:cNvSpPr/>
          <p:nvPr/>
        </p:nvSpPr>
        <p:spPr>
          <a:xfrm>
            <a:off x="403500" y="2820013"/>
            <a:ext cx="833700" cy="833700"/>
          </a:xfrm>
          <a:prstGeom prst="ellipse">
            <a:avLst/>
          </a:prstGeom>
          <a:solidFill>
            <a:srgbClr val="0066A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662" y="2999187"/>
            <a:ext cx="475375" cy="475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4" name="Google Shape;194;p22"/>
          <p:cNvSpPr/>
          <p:nvPr/>
        </p:nvSpPr>
        <p:spPr>
          <a:xfrm>
            <a:off x="4623888" y="1489763"/>
            <a:ext cx="833700" cy="833700"/>
          </a:xfrm>
          <a:prstGeom prst="ellipse">
            <a:avLst/>
          </a:prstGeom>
          <a:solidFill>
            <a:srgbClr val="0066A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4623900" y="2820013"/>
            <a:ext cx="833700" cy="833700"/>
          </a:xfrm>
          <a:prstGeom prst="ellipse">
            <a:avLst/>
          </a:prstGeom>
          <a:solidFill>
            <a:srgbClr val="0066A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1340975" y="29290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Reduced internal demands, </a:t>
            </a:r>
            <a:endParaRPr b="1">
              <a:solidFill>
                <a:srgbClr val="0066A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time &amp; energy saved</a:t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063" y="1668950"/>
            <a:ext cx="475375" cy="475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8" name="Google Shape;198;p22"/>
          <p:cNvSpPr txBox="1"/>
          <p:nvPr/>
        </p:nvSpPr>
        <p:spPr>
          <a:xfrm>
            <a:off x="1430525" y="1598813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Data-informed logistical &amp; distribution decisions</a:t>
            </a:r>
            <a:endParaRPr b="1">
              <a:solidFill>
                <a:srgbClr val="0066A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5740525" y="3036775"/>
            <a:ext cx="25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Higher margins, better ROI</a:t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3063" y="2999188"/>
            <a:ext cx="475375" cy="475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0" r="7355" t="0"/>
          <a:stretch/>
        </p:blipFill>
        <p:spPr>
          <a:xfrm>
            <a:off x="0" y="0"/>
            <a:ext cx="84716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/>
          <p:nvPr/>
        </p:nvSpPr>
        <p:spPr>
          <a:xfrm>
            <a:off x="6263850" y="1242775"/>
            <a:ext cx="1978200" cy="3783900"/>
          </a:xfrm>
          <a:prstGeom prst="roundRect">
            <a:avLst>
              <a:gd fmla="val 781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 txBox="1"/>
          <p:nvPr>
            <p:ph type="title"/>
          </p:nvPr>
        </p:nvSpPr>
        <p:spPr>
          <a:xfrm>
            <a:off x="152125" y="13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Weather 20/20</a:t>
            </a:r>
            <a:r>
              <a:rPr b="1" lang="en"/>
              <a:t> </a:t>
            </a:r>
            <a:r>
              <a:rPr b="1" lang="en">
                <a:solidFill>
                  <a:srgbClr val="FFDE00"/>
                </a:solidFill>
              </a:rPr>
              <a:t>Customer Success</a:t>
            </a:r>
            <a:endParaRPr b="1">
              <a:solidFill>
                <a:srgbClr val="FFDE00"/>
              </a:solidFill>
            </a:endParaRPr>
          </a:p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134425" y="1242775"/>
            <a:ext cx="1978200" cy="3783900"/>
          </a:xfrm>
          <a:prstGeom prst="roundRect">
            <a:avLst>
              <a:gd fmla="val 781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173575" y="1785088"/>
            <a:ext cx="1899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Nunito"/>
                <a:ea typeface="Nunito"/>
                <a:cs typeface="Nunito"/>
                <a:sym typeface="Nunito"/>
              </a:rPr>
              <a:t>Doug Yoder</a:t>
            </a:r>
            <a:endParaRPr b="1"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272800" y="2038900"/>
            <a:ext cx="1717500" cy="22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Executive Director, 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Shopper &amp; Category Insights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“In the past four years Elanco has been developing models incorporating Weather 20/20’s LRC model weather data, resulting in 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3% to 7% impact on $4B yearly revenue, totaling $120M - $280M.”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177" y="705950"/>
            <a:ext cx="986700" cy="98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5">
            <a:alphaModFix/>
          </a:blip>
          <a:srcRect b="28360" l="28636" r="28520" t="28160"/>
          <a:stretch/>
        </p:blipFill>
        <p:spPr>
          <a:xfrm>
            <a:off x="630187" y="4427552"/>
            <a:ext cx="986679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2172000" y="1242775"/>
            <a:ext cx="1978200" cy="3783900"/>
          </a:xfrm>
          <a:prstGeom prst="roundRect">
            <a:avLst>
              <a:gd fmla="val 781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3"/>
          <p:cNvPicPr preferRelativeResize="0"/>
          <p:nvPr/>
        </p:nvPicPr>
        <p:blipFill rotWithShape="1">
          <a:blip r:embed="rId6">
            <a:alphaModFix/>
          </a:blip>
          <a:srcRect b="58795" l="55266" r="17481" t="13952"/>
          <a:stretch/>
        </p:blipFill>
        <p:spPr>
          <a:xfrm>
            <a:off x="2667750" y="705950"/>
            <a:ext cx="986700" cy="98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7742" y="4145805"/>
            <a:ext cx="986700" cy="80494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4217925" y="1242775"/>
            <a:ext cx="1978200" cy="3783900"/>
          </a:xfrm>
          <a:prstGeom prst="roundRect">
            <a:avLst>
              <a:gd fmla="val 781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3"/>
          <p:cNvPicPr preferRelativeResize="0"/>
          <p:nvPr/>
        </p:nvPicPr>
        <p:blipFill rotWithShape="1">
          <a:blip r:embed="rId8">
            <a:alphaModFix/>
          </a:blip>
          <a:srcRect b="23919" l="0" r="0" t="9675"/>
          <a:stretch/>
        </p:blipFill>
        <p:spPr>
          <a:xfrm>
            <a:off x="4675577" y="674200"/>
            <a:ext cx="986700" cy="98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0409" y="4337200"/>
            <a:ext cx="125653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10">
            <a:alphaModFix/>
          </a:blip>
          <a:srcRect b="53077" l="25632" r="54079" t="23858"/>
          <a:stretch/>
        </p:blipFill>
        <p:spPr>
          <a:xfrm>
            <a:off x="6683402" y="705950"/>
            <a:ext cx="986700" cy="98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2211150" y="1785088"/>
            <a:ext cx="1899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Nunito"/>
                <a:ea typeface="Nunito"/>
                <a:cs typeface="Nunito"/>
                <a:sym typeface="Nunito"/>
              </a:rPr>
              <a:t>Tad Trout</a:t>
            </a:r>
            <a:endParaRPr b="1"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2237250" y="2038900"/>
            <a:ext cx="1873800" cy="22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President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“We have been working with Weather 20/20 for three years now. Our products are being placed strategically now using these accurate weather forecasts months in advance.”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4257075" y="1785088"/>
            <a:ext cx="1899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Nunito"/>
                <a:ea typeface="Nunito"/>
                <a:cs typeface="Nunito"/>
                <a:sym typeface="Nunito"/>
              </a:rPr>
              <a:t>Michael Collar</a:t>
            </a:r>
            <a:endParaRPr b="1"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4283175" y="2038900"/>
            <a:ext cx="1873800" cy="22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President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“It will blow your mind how accurate these forecasts have been over the past ten years working with Weather 20/20.  The LRC has helped us to ship fireworks to locations that will have the best sales.”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6303000" y="1785088"/>
            <a:ext cx="1899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Nunito"/>
                <a:ea typeface="Nunito"/>
                <a:cs typeface="Nunito"/>
                <a:sym typeface="Nunito"/>
              </a:rPr>
              <a:t>Mike Mason</a:t>
            </a:r>
            <a:endParaRPr b="1"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6329100" y="2038900"/>
            <a:ext cx="1873800" cy="22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Owner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“Weather is very important – it runs our business… Based on the long-range forecast for below-average snow for the entire winter, my company limited the amount of material we purchased for the winter season.”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7" name="Google Shape;227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59600" y="4336193"/>
            <a:ext cx="986700" cy="525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0" r="52850" t="0"/>
          <a:stretch/>
        </p:blipFill>
        <p:spPr>
          <a:xfrm>
            <a:off x="4222500" y="0"/>
            <a:ext cx="43115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450" y="4484265"/>
            <a:ext cx="788649" cy="29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825" y="3317113"/>
            <a:ext cx="1937613" cy="2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2450" y="3677800"/>
            <a:ext cx="1682450" cy="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750" y="3910149"/>
            <a:ext cx="911400" cy="7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6A9"/>
                </a:solidFill>
              </a:rPr>
              <a:t>Where Physics Fails</a:t>
            </a:r>
            <a:endParaRPr b="1">
              <a:solidFill>
                <a:srgbClr val="FFDE00"/>
              </a:solidFill>
            </a:endParaRPr>
          </a:p>
        </p:txBody>
      </p:sp>
      <p:pic>
        <p:nvPicPr>
          <p:cNvPr id="239" name="Google Shape;23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02475" y="3614171"/>
            <a:ext cx="1951650" cy="9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/>
        </p:nvSpPr>
        <p:spPr>
          <a:xfrm>
            <a:off x="5045125" y="4235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DE00"/>
                </a:solidFill>
                <a:latin typeface="Lato"/>
                <a:ea typeface="Lato"/>
                <a:cs typeface="Lato"/>
                <a:sym typeface="Lato"/>
              </a:rPr>
              <a:t>Statistics Prevails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311700" y="1115263"/>
            <a:ext cx="3403200" cy="2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Physics models </a:t>
            </a:r>
            <a:r>
              <a:rPr b="1" lang="en" sz="1200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" sz="1200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an only approximate current atmospheric conditions</a:t>
            </a:r>
            <a:r>
              <a:rPr lang="en" sz="1200">
                <a:latin typeface="Nunito"/>
                <a:ea typeface="Nunito"/>
                <a:cs typeface="Nunito"/>
                <a:sym typeface="Nunito"/>
              </a:rPr>
              <a:t> for physics equations, leading to only approximations of outcomes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b="1" lang="en" sz="1200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Errors compound</a:t>
            </a:r>
            <a:r>
              <a:rPr lang="en" sz="1200">
                <a:latin typeface="Nunito"/>
                <a:ea typeface="Nunito"/>
                <a:cs typeface="Nunito"/>
                <a:sym typeface="Nunito"/>
              </a:rPr>
              <a:t> with each passing hour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The forecasts past 10-days are </a:t>
            </a:r>
            <a:r>
              <a:rPr b="1" lang="en" sz="1200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highly inaccurate and unreliable</a:t>
            </a:r>
            <a:endParaRPr b="1" sz="1200">
              <a:solidFill>
                <a:srgbClr val="0066A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4676700" y="1039175"/>
            <a:ext cx="3403200" cy="27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LRC uses this year’s weather pattern and projects forecasts forward using a </a:t>
            </a:r>
            <a:r>
              <a:rPr b="1" lang="en" sz="1200">
                <a:solidFill>
                  <a:srgbClr val="FFDE00"/>
                </a:solidFill>
                <a:latin typeface="Nunito"/>
                <a:ea typeface="Nunito"/>
                <a:cs typeface="Nunito"/>
                <a:sym typeface="Nunito"/>
              </a:rPr>
              <a:t>statistical pattern-based algorithm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LRC becomes </a:t>
            </a:r>
            <a:r>
              <a:rPr b="1" lang="en" sz="1200">
                <a:solidFill>
                  <a:srgbClr val="FFDE00"/>
                </a:solidFill>
                <a:latin typeface="Nunito"/>
                <a:ea typeface="Nunito"/>
                <a:cs typeface="Nunito"/>
                <a:sym typeface="Nunito"/>
              </a:rPr>
              <a:t>more accurate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as it phases out the “butterfly effect” of compounding errors due to approximated data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Nunito"/>
              <a:buChar char="●"/>
            </a:pPr>
            <a:r>
              <a:rPr b="1" lang="en" sz="1200">
                <a:solidFill>
                  <a:srgbClr val="FFDE00"/>
                </a:solidFill>
                <a:latin typeface="Nunito"/>
                <a:ea typeface="Nunito"/>
                <a:cs typeface="Nunito"/>
                <a:sym typeface="Nunito"/>
              </a:rPr>
              <a:t>Ultra-Long Range Weather Data 20 to 200 days out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are as accurate as a 7-day forecast in a typical weather app.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/>
          <p:nvPr/>
        </p:nvSpPr>
        <p:spPr>
          <a:xfrm>
            <a:off x="1820225" y="1417125"/>
            <a:ext cx="6290400" cy="1046100"/>
          </a:xfrm>
          <a:prstGeom prst="rect">
            <a:avLst/>
          </a:prstGeom>
          <a:gradFill>
            <a:gsLst>
              <a:gs pos="0">
                <a:srgbClr val="FFDE00"/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5"/>
          <p:cNvSpPr/>
          <p:nvPr/>
        </p:nvSpPr>
        <p:spPr>
          <a:xfrm>
            <a:off x="1820225" y="2463225"/>
            <a:ext cx="6290400" cy="948900"/>
          </a:xfrm>
          <a:prstGeom prst="rect">
            <a:avLst/>
          </a:prstGeom>
          <a:gradFill>
            <a:gsLst>
              <a:gs pos="0">
                <a:srgbClr val="FFDE00"/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1820225" y="4143725"/>
            <a:ext cx="6290400" cy="794100"/>
          </a:xfrm>
          <a:prstGeom prst="rect">
            <a:avLst/>
          </a:prstGeom>
          <a:gradFill>
            <a:gsLst>
              <a:gs pos="0">
                <a:srgbClr val="FFDE00"/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1820225" y="3412125"/>
            <a:ext cx="6290400" cy="731700"/>
          </a:xfrm>
          <a:prstGeom prst="rect">
            <a:avLst/>
          </a:prstGeom>
          <a:gradFill>
            <a:gsLst>
              <a:gs pos="0">
                <a:srgbClr val="FFDE00"/>
              </a:gs>
              <a:gs pos="7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52" name="Google Shape;252;p25"/>
          <p:cNvGraphicFramePr/>
          <p:nvPr/>
        </p:nvGraphicFramePr>
        <p:xfrm>
          <a:off x="366200" y="16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{BE0DA2D1-442F-4EC2-B3C5-06FAE1AF73C3}</a:tableStyleId>
              </a:tblPr>
              <a:tblGrid>
                <a:gridCol w="1454025"/>
                <a:gridCol w="1563850"/>
                <a:gridCol w="1585925"/>
                <a:gridCol w="1525300"/>
                <a:gridCol w="1615125"/>
              </a:tblGrid>
              <a:tr h="494300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rgbClr val="0066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LRC </a:t>
                      </a:r>
                      <a:r>
                        <a:rPr b="1" lang="en" sz="2800">
                          <a:solidFill>
                            <a:srgbClr val="8694A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vs. </a:t>
                      </a:r>
                      <a:r>
                        <a:rPr b="1" lang="en" sz="2800">
                          <a:solidFill>
                            <a:srgbClr val="8694A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Competing Solutions </a:t>
                      </a:r>
                      <a:endParaRPr b="1" sz="2800">
                        <a:solidFill>
                          <a:srgbClr val="8694A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6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066A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066A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LRC Model</a:t>
                      </a:r>
                      <a:endParaRPr b="1" sz="1500">
                        <a:solidFill>
                          <a:srgbClr val="0066A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8694A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Enso</a:t>
                      </a:r>
                      <a:endParaRPr b="1" sz="1500">
                        <a:solidFill>
                          <a:srgbClr val="8694A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8694A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Sea Surface Temp</a:t>
                      </a:r>
                      <a:endParaRPr b="1" sz="1500">
                        <a:solidFill>
                          <a:srgbClr val="8694A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8694A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Global Climate Models</a:t>
                      </a:r>
                      <a:endParaRPr b="1" sz="1500">
                        <a:solidFill>
                          <a:srgbClr val="8694A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046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0066A9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Forecast of when significant events will hit with months lead time (Severe outbreaks, tropical storms, major winter storms)</a:t>
                      </a:r>
                      <a:endParaRPr b="1" sz="900">
                        <a:solidFill>
                          <a:srgbClr val="0066A9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60% to 90% accurate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Not capable of</a:t>
                      </a:r>
                      <a:endParaRPr sz="10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predicting events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Not capable of</a:t>
                      </a:r>
                      <a:endParaRPr sz="10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predicting events</a:t>
                      </a:r>
                      <a:endParaRPr sz="10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No, likely wrong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4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0066A9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Forecast of when &amp; where the cold outbreaks &amp; heat waves will occur</a:t>
                      </a:r>
                      <a:endParaRPr b="1" sz="900">
                        <a:solidFill>
                          <a:srgbClr val="0066A9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Reliable with 80%+ accuracy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Not capable of </a:t>
                      </a:r>
                      <a:endParaRPr sz="10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predicting when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No, impossible to do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No, it will be at least a few weeks off and likely wrong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1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0066A9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30-day to 90-day weather forecasts</a:t>
                      </a:r>
                      <a:endParaRPr b="1" sz="900">
                        <a:solidFill>
                          <a:srgbClr val="0066A9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Excellent accuracy (&gt;80%)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Some accuracy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Some accuracy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Likely wrong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1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0066A9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Drought/flood predictions</a:t>
                      </a:r>
                      <a:endParaRPr b="1" sz="900">
                        <a:solidFill>
                          <a:srgbClr val="0066A9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Excellent accuracy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(&gt;80%)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Not capable of </a:t>
                      </a:r>
                      <a:endParaRPr sz="10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predicting when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Impossible to do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Likely wrong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694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694A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/>
          <p:nvPr/>
        </p:nvSpPr>
        <p:spPr>
          <a:xfrm>
            <a:off x="173450" y="146975"/>
            <a:ext cx="835800" cy="514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13" y="179122"/>
            <a:ext cx="78028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6"/>
          <p:cNvSpPr txBox="1"/>
          <p:nvPr/>
        </p:nvSpPr>
        <p:spPr>
          <a:xfrm>
            <a:off x="1117525" y="145050"/>
            <a:ext cx="742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Dashboard output from the LRC-patent-pending weather model (100-day </a:t>
            </a:r>
            <a:r>
              <a:rPr b="1" lang="en" sz="1200">
                <a:solidFill>
                  <a:srgbClr val="FFFFFF"/>
                </a:solidFill>
              </a:rPr>
              <a:t>predictions as accurate as the 7-day is on your weather app!</a:t>
            </a:r>
            <a:endParaRPr sz="600"/>
          </a:p>
        </p:txBody>
      </p:sp>
      <p:pic>
        <p:nvPicPr>
          <p:cNvPr id="261" name="Google Shape;2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72" y="937300"/>
            <a:ext cx="4271775" cy="22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/>
          <p:nvPr/>
        </p:nvSpPr>
        <p:spPr>
          <a:xfrm>
            <a:off x="2025250" y="855100"/>
            <a:ext cx="370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Nunito"/>
                <a:ea typeface="Nunito"/>
                <a:cs typeface="Nunito"/>
                <a:sym typeface="Nunito"/>
              </a:rPr>
              <a:t>April 1- May 30, 2022 Prediction</a:t>
            </a:r>
            <a:endParaRPr b="1"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3" name="Google Shape;26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6350" y="837737"/>
            <a:ext cx="3398049" cy="241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/>
          <p:nvPr/>
        </p:nvSpPr>
        <p:spPr>
          <a:xfrm>
            <a:off x="1726400" y="3531450"/>
            <a:ext cx="523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</a:rPr>
              <a:t>The model is global, accurate, effective!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600" y="226071"/>
            <a:ext cx="1951650" cy="9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925675" y="165450"/>
            <a:ext cx="6048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Executive Summary</a:t>
            </a:r>
            <a:endParaRPr b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56150" y="1714400"/>
            <a:ext cx="8172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Weather 20/20’s </a:t>
            </a:r>
            <a:r>
              <a:rPr b="1" lang="en" sz="2200">
                <a:solidFill>
                  <a:srgbClr val="FFDE00"/>
                </a:solidFill>
                <a:latin typeface="Nunito"/>
                <a:ea typeface="Nunito"/>
                <a:cs typeface="Nunito"/>
                <a:sym typeface="Nunito"/>
              </a:rPr>
              <a:t>ultra-long-range weather forecast technology </a:t>
            </a:r>
            <a:r>
              <a:rPr b="1"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helps businesses with weather-sensitive products, services, distribution, and supply chains accurately predict market demand months in advance, allowing for accurate logistical and distribution planning, higher margins, and better ROI.</a:t>
            </a:r>
            <a:endParaRPr b="1" sz="2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52850" t="0"/>
          <a:stretch/>
        </p:blipFill>
        <p:spPr>
          <a:xfrm>
            <a:off x="0" y="0"/>
            <a:ext cx="43115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366425" y="1933950"/>
            <a:ext cx="3369300" cy="12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</a:rPr>
              <a:t>The Problems We </a:t>
            </a:r>
            <a:r>
              <a:rPr b="1" lang="en" sz="3500">
                <a:solidFill>
                  <a:srgbClr val="FFDE00"/>
                </a:solidFill>
              </a:rPr>
              <a:t>Solve</a:t>
            </a:r>
            <a:endParaRPr b="1" sz="3500">
              <a:solidFill>
                <a:srgbClr val="FFDE00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659800" y="199275"/>
            <a:ext cx="3581100" cy="28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Accurate &amp; Effective Data! 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Our patent-pending weather model provides the data &amp; our team provides the weather &amp; business intelligence!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weather-dependent products, services, distribution, and supply chains </a:t>
            </a:r>
            <a:r>
              <a:rPr b="1" lang="en">
                <a:solidFill>
                  <a:srgbClr val="0066A9"/>
                </a:solidFill>
              </a:rPr>
              <a:t>predicting product-market demand</a:t>
            </a:r>
            <a:r>
              <a:rPr lang="en">
                <a:solidFill>
                  <a:srgbClr val="0066A9"/>
                </a:solidFill>
              </a:rPr>
              <a:t> </a:t>
            </a:r>
            <a:r>
              <a:rPr lang="en"/>
              <a:t>can feel like making a guess in the dark.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Weather can cause </a:t>
            </a:r>
            <a:r>
              <a:rPr b="1" lang="en">
                <a:solidFill>
                  <a:srgbClr val="0066A9"/>
                </a:solidFill>
              </a:rPr>
              <a:t>unforeseen logistical and distribution disruptions. </a:t>
            </a:r>
            <a:endParaRPr b="1">
              <a:solidFill>
                <a:srgbClr val="0066A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Businesses attempt to plan product distribution six-months out only to realize, when the day comes, their </a:t>
            </a:r>
            <a:r>
              <a:rPr b="1" lang="en">
                <a:solidFill>
                  <a:srgbClr val="0066A9"/>
                </a:solidFill>
              </a:rPr>
              <a:t>products are in the wrong place at the </a:t>
            </a:r>
            <a:r>
              <a:rPr b="1" lang="en">
                <a:solidFill>
                  <a:srgbClr val="0066A9"/>
                </a:solidFill>
              </a:rPr>
              <a:t>wrong</a:t>
            </a:r>
            <a:r>
              <a:rPr b="1" lang="en">
                <a:solidFill>
                  <a:srgbClr val="0066A9"/>
                </a:solidFill>
              </a:rPr>
              <a:t> time</a:t>
            </a:r>
            <a:r>
              <a:rPr b="1" lang="en"/>
              <a:t> </a:t>
            </a:r>
            <a:r>
              <a:rPr lang="en"/>
              <a:t>and</a:t>
            </a:r>
            <a:r>
              <a:rPr b="1" lang="en"/>
              <a:t> </a:t>
            </a:r>
            <a:r>
              <a:rPr lang="en"/>
              <a:t>they’re</a:t>
            </a:r>
            <a:r>
              <a:rPr b="1" lang="en"/>
              <a:t> </a:t>
            </a:r>
            <a:r>
              <a:rPr b="1" lang="en">
                <a:solidFill>
                  <a:srgbClr val="0066A9"/>
                </a:solidFill>
              </a:rPr>
              <a:t>losing sales.</a:t>
            </a:r>
            <a:endParaRPr b="1">
              <a:solidFill>
                <a:srgbClr val="0066A9"/>
              </a:solidFill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A9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348750" y="1212525"/>
            <a:ext cx="7739400" cy="36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-2425"/>
            <a:ext cx="530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The </a:t>
            </a:r>
            <a:r>
              <a:rPr b="1" lang="en">
                <a:solidFill>
                  <a:srgbClr val="FFDE00"/>
                </a:solidFill>
              </a:rPr>
              <a:t>Lezak</a:t>
            </a:r>
            <a:r>
              <a:rPr b="1" lang="en">
                <a:solidFill>
                  <a:schemeClr val="lt1"/>
                </a:solidFill>
              </a:rPr>
              <a:t> Recurring Cycle (LRC)</a:t>
            </a:r>
            <a:endParaRPr b="1" sz="3300"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272125" y="492550"/>
            <a:ext cx="785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Based on 75 years of meteorological research, the LRC a</a:t>
            </a: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llows for highly-accurate weather forecasting 15-300 days out so you can make informed logistical decisions that affect revenue.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14300" y="3454325"/>
            <a:ext cx="7600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unique pattern sets up every year after the sun sets at the North Pole on the Autumnal Equinox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cycle 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length evolves and is set by December and the pattern cycles through the next September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Anchor troughs and ridges become established and the stormiest and driest regions are determined, where storm systems will reach their strongest and weakest points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91875"/>
            <a:ext cx="7813526" cy="19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3263">
            <a:off x="4153843" y="1948778"/>
            <a:ext cx="89664" cy="11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235500" y="1136925"/>
            <a:ext cx="7813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8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The </a:t>
            </a:r>
            <a:r>
              <a:rPr lang="en" sz="1000">
                <a:solidFill>
                  <a:srgbClr val="FFFFFF"/>
                </a:solidFill>
              </a:rPr>
              <a:t>LRC® weighs in astronomical &amp; ocean/land temperature insights to input into the model to produce actionable  &amp; effective/accurate data and create the “The Snapshot”.   The ”sweet spot of accuracy is from January –September!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48750" y="1739875"/>
            <a:ext cx="6666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4E6F"/>
                </a:solidFill>
              </a:rPr>
              <a:t>As the LRC® is established, accuracy increases as the model learns,  improve and more data becomes available</a:t>
            </a:r>
            <a:endParaRPr sz="700">
              <a:solidFill>
                <a:srgbClr val="004E6F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47675" y="2905625"/>
            <a:ext cx="1440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4E6F"/>
                </a:solidFill>
              </a:rPr>
              <a:t>Cycling Pattern Established Cycle 2, 3, 4, 5, &amp; 6 Projected</a:t>
            </a:r>
            <a:endParaRPr b="1" sz="700">
              <a:solidFill>
                <a:srgbClr val="004E6F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487675" y="3085500"/>
            <a:ext cx="1766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4E6F"/>
                </a:solidFill>
              </a:rPr>
              <a:t>Effective &amp; accurate data is available to input into your analytics</a:t>
            </a:r>
            <a:endParaRPr b="1" sz="700">
              <a:solidFill>
                <a:srgbClr val="004E6F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572000" y="3118800"/>
            <a:ext cx="35532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04E6F"/>
                </a:solidFill>
              </a:rPr>
              <a:t>Severe </a:t>
            </a:r>
            <a:r>
              <a:rPr b="1" lang="en" sz="600">
                <a:solidFill>
                  <a:srgbClr val="004E6F"/>
                </a:solidFill>
              </a:rPr>
              <a:t>weather outbreaks - Hurricane disasters - Floods - Heat Waves - Other impacting weather events predicted accurately from weeks up to 11-months before the disaster strikes </a:t>
            </a:r>
            <a:endParaRPr b="1" sz="600">
              <a:solidFill>
                <a:srgbClr val="004E6F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612800" y="2032225"/>
            <a:ext cx="144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# Days determined</a:t>
            </a:r>
            <a:endParaRPr b="1" sz="700"/>
          </a:p>
        </p:txBody>
      </p:sp>
      <p:sp>
        <p:nvSpPr>
          <p:cNvPr id="92" name="Google Shape;92;p16"/>
          <p:cNvSpPr txBox="1"/>
          <p:nvPr/>
        </p:nvSpPr>
        <p:spPr>
          <a:xfrm>
            <a:off x="1642800" y="2468913"/>
            <a:ext cx="144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64-Days This Year</a:t>
            </a:r>
            <a:endParaRPr b="1"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425" y="873025"/>
            <a:ext cx="2260358" cy="2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072" y="1344302"/>
            <a:ext cx="3998900" cy="1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5889" y="2175177"/>
            <a:ext cx="1445592" cy="258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742925" y="608250"/>
            <a:ext cx="320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Crossing I-10  near TX/LA border - October 27, 2021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4267800" y="1098400"/>
            <a:ext cx="481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I</a:t>
            </a:r>
            <a:r>
              <a:rPr b="1" lang="en" sz="800">
                <a:solidFill>
                  <a:srgbClr val="FFFFFF"/>
                </a:solidFill>
              </a:rPr>
              <a:t>owa Tornado March 5, 2022 (129 days or a 64-day-cycle (7 People Killed)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04325" y="3783025"/>
            <a:ext cx="8715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This is NOT a coincidence!  It is predictable accurately far in advance (weeks to months)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When the severe weather outbreak </a:t>
            </a:r>
            <a:r>
              <a:rPr lang="en" sz="1200">
                <a:solidFill>
                  <a:srgbClr val="FFFFFF"/>
                </a:solidFill>
              </a:rPr>
              <a:t>happened on October 27th, it is then predictable for the pattern to return when the LRC cycle length is determined, so around March 5th, and now May 8th</a:t>
            </a:r>
            <a:endParaRPr sz="12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This also means that the patent-pending model is reliable, accurate, and the data is useful for your company to add into your business analytics, which we will look at in a live demo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117525" y="145050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Why it’s important that we know when, where, &amp; who (client) a severe weather event will happen</a:t>
            </a:r>
            <a:endParaRPr sz="600"/>
          </a:p>
        </p:txBody>
      </p:sp>
      <p:grpSp>
        <p:nvGrpSpPr>
          <p:cNvPr id="105" name="Google Shape;105;p17"/>
          <p:cNvGrpSpPr/>
          <p:nvPr/>
        </p:nvGrpSpPr>
        <p:grpSpPr>
          <a:xfrm>
            <a:off x="173450" y="70775"/>
            <a:ext cx="835800" cy="514200"/>
            <a:chOff x="173450" y="70775"/>
            <a:chExt cx="835800" cy="514200"/>
          </a:xfrm>
        </p:grpSpPr>
        <p:sp>
          <p:nvSpPr>
            <p:cNvPr id="106" name="Google Shape;106;p17"/>
            <p:cNvSpPr/>
            <p:nvPr/>
          </p:nvSpPr>
          <p:spPr>
            <a:xfrm>
              <a:off x="173450" y="70775"/>
              <a:ext cx="835800" cy="5142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7" name="Google Shape;107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1213" y="102922"/>
              <a:ext cx="780283" cy="393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6215100" y="3545675"/>
            <a:ext cx="1571100" cy="666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215100" y="3762050"/>
            <a:ext cx="1642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Most likely to be the most severe outbreak.</a:t>
            </a:r>
            <a:endParaRPr sz="1000">
              <a:solidFill>
                <a:srgbClr val="0066A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52850" t="0"/>
          <a:stretch/>
        </p:blipFill>
        <p:spPr>
          <a:xfrm>
            <a:off x="0" y="0"/>
            <a:ext cx="43115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>
            <p:ph type="title"/>
          </p:nvPr>
        </p:nvSpPr>
        <p:spPr>
          <a:xfrm>
            <a:off x="133800" y="198675"/>
            <a:ext cx="40440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</a:rPr>
              <a:t>Long-Range </a:t>
            </a:r>
            <a:r>
              <a:rPr b="1" lang="en" sz="2500">
                <a:solidFill>
                  <a:schemeClr val="lt1"/>
                </a:solidFill>
              </a:rPr>
              <a:t>Weather </a:t>
            </a:r>
            <a:r>
              <a:rPr b="1" lang="en" sz="2500">
                <a:solidFill>
                  <a:srgbClr val="FFDE00"/>
                </a:solidFill>
              </a:rPr>
              <a:t>Alert</a:t>
            </a:r>
            <a:endParaRPr b="1" sz="2500">
              <a:solidFill>
                <a:srgbClr val="FFDE00"/>
              </a:solidFill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00" y="4473298"/>
            <a:ext cx="1057200" cy="5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8300" y="748975"/>
            <a:ext cx="36750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Past Severe Weather Outbreaks</a:t>
            </a:r>
            <a:endParaRPr b="1">
              <a:solidFill>
                <a:srgbClr val="FFDE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5">
            <a:alphaModFix/>
          </a:blip>
          <a:srcRect b="0" l="0" r="56199" t="0"/>
          <a:stretch/>
        </p:blipFill>
        <p:spPr>
          <a:xfrm>
            <a:off x="909850" y="1436027"/>
            <a:ext cx="2491911" cy="14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 b="5078" l="55728" r="0" t="0"/>
          <a:stretch/>
        </p:blipFill>
        <p:spPr>
          <a:xfrm>
            <a:off x="909850" y="3206663"/>
            <a:ext cx="2491899" cy="134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655800" y="10969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Oct 9 - 13, 2021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55800" y="2867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Dec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10 - 15, 2021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4585350" y="1771700"/>
            <a:ext cx="36750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Future</a:t>
            </a:r>
            <a:r>
              <a:rPr b="1" lang="en">
                <a:solidFill>
                  <a:srgbClr val="0066A9"/>
                </a:solidFill>
              </a:rPr>
              <a:t> Severe Weather Outbreaks, </a:t>
            </a:r>
            <a:endParaRPr b="1">
              <a:solidFill>
                <a:srgbClr val="0066A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6A9"/>
                </a:solidFill>
              </a:rPr>
              <a:t>as forecasted </a:t>
            </a:r>
            <a:r>
              <a:rPr b="1" lang="en">
                <a:solidFill>
                  <a:srgbClr val="0066A9"/>
                </a:solidFill>
              </a:rPr>
              <a:t>using</a:t>
            </a:r>
            <a:r>
              <a:rPr b="1" lang="en">
                <a:solidFill>
                  <a:srgbClr val="0066A9"/>
                </a:solidFill>
              </a:rPr>
              <a:t> </a:t>
            </a:r>
            <a:r>
              <a:rPr b="1" lang="en">
                <a:solidFill>
                  <a:srgbClr val="FF0000"/>
                </a:solidFill>
              </a:rPr>
              <a:t>The LRC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936200" y="25780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Oct 9 - 13, 2021\]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4922850" y="282075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Significant severe weather happened in the first two cycles of this year’s pattern, which increases the probability of nearly 100% that a major severe weather outbreak will happen in at least one of the next three cycles. </a:t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4983150" y="2496025"/>
            <a:ext cx="2879400" cy="484500"/>
          </a:xfrm>
          <a:prstGeom prst="roundRect">
            <a:avLst>
              <a:gd fmla="val 16667" name="adj"/>
            </a:avLst>
          </a:prstGeom>
          <a:solidFill>
            <a:srgbClr val="8694A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Feb 15 - 18, 2022 </a:t>
            </a:r>
            <a:endParaRPr b="1"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4983150" y="3165200"/>
            <a:ext cx="2879400" cy="4845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April</a:t>
            </a: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16 - 24, 2022 </a:t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4996500" y="4376900"/>
            <a:ext cx="2879400" cy="484500"/>
          </a:xfrm>
          <a:prstGeom prst="roundRect">
            <a:avLst>
              <a:gd fmla="val 16667" name="adj"/>
            </a:avLst>
          </a:prstGeom>
          <a:solidFill>
            <a:srgbClr val="8694A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June</a:t>
            </a: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20 - 28, 2022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52850" t="0"/>
          <a:stretch/>
        </p:blipFill>
        <p:spPr>
          <a:xfrm>
            <a:off x="0" y="0"/>
            <a:ext cx="43115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>
            <p:ph type="title"/>
          </p:nvPr>
        </p:nvSpPr>
        <p:spPr>
          <a:xfrm>
            <a:off x="133800" y="198675"/>
            <a:ext cx="40440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</a:rPr>
              <a:t>Long-Range Weather </a:t>
            </a:r>
            <a:r>
              <a:rPr b="1" lang="en" sz="2500">
                <a:solidFill>
                  <a:srgbClr val="FFDE00"/>
                </a:solidFill>
              </a:rPr>
              <a:t>Alert</a:t>
            </a:r>
            <a:endParaRPr b="1" sz="2500">
              <a:solidFill>
                <a:srgbClr val="FFDE00"/>
              </a:solidFill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00" y="4473298"/>
            <a:ext cx="1057200" cy="5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318300" y="748975"/>
            <a:ext cx="36750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Past High Wind Events</a:t>
            </a:r>
            <a:endParaRPr b="1">
              <a:solidFill>
                <a:srgbClr val="FFDE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655800" y="10969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Dec</a:t>
            </a: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30, 2021 - Jan 1, 2022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4585350" y="1771700"/>
            <a:ext cx="36750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E00"/>
                </a:solidFill>
              </a:rPr>
              <a:t>Future</a:t>
            </a:r>
            <a:r>
              <a:rPr b="1" lang="en">
                <a:solidFill>
                  <a:srgbClr val="0066A9"/>
                </a:solidFill>
              </a:rPr>
              <a:t> High Wind Events, </a:t>
            </a:r>
            <a:endParaRPr b="1">
              <a:solidFill>
                <a:srgbClr val="0066A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6A9"/>
                </a:solidFill>
              </a:rPr>
              <a:t>as forecasted using </a:t>
            </a:r>
            <a:r>
              <a:rPr b="1" lang="en">
                <a:solidFill>
                  <a:srgbClr val="FFDE00"/>
                </a:solidFill>
              </a:rPr>
              <a:t>The LRC</a:t>
            </a:r>
            <a:endParaRPr b="1">
              <a:solidFill>
                <a:srgbClr val="FFDE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4936200" y="25780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Oct 9 - 13, 2021\]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922850" y="282075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Boulder County, CO had a major fire disaster in early 2022 caused by a high wind event. The part of the weather pattern that produced the high winds will return. We predict potential power outages, dust storms, and fires.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4983150" y="2496025"/>
            <a:ext cx="2879400" cy="484500"/>
          </a:xfrm>
          <a:prstGeom prst="roundRect">
            <a:avLst>
              <a:gd fmla="val 16667" name="adj"/>
            </a:avLst>
          </a:prstGeom>
          <a:solidFill>
            <a:srgbClr val="8694A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Mar</a:t>
            </a: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3, 2022 </a:t>
            </a:r>
            <a:endParaRPr b="1"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4983150" y="3165200"/>
            <a:ext cx="2879400" cy="484500"/>
          </a:xfrm>
          <a:prstGeom prst="roundRect">
            <a:avLst>
              <a:gd fmla="val 16667" name="adj"/>
            </a:avLst>
          </a:prstGeom>
          <a:solidFill>
            <a:srgbClr val="8694A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May</a:t>
            </a: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5, 2022 </a:t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5">
            <a:alphaModFix/>
          </a:blip>
          <a:srcRect b="29463" l="0" r="0" t="0"/>
          <a:stretch/>
        </p:blipFill>
        <p:spPr>
          <a:xfrm>
            <a:off x="884800" y="1466275"/>
            <a:ext cx="2542000" cy="139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4801" y="3041700"/>
            <a:ext cx="2542000" cy="14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Significant Weather Alert - High Wind Event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11700" y="1125413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December 10-15</a:t>
            </a:r>
            <a:endParaRPr/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025" y="2102175"/>
            <a:ext cx="873719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311688" y="3456450"/>
            <a:ext cx="7308300" cy="16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Boulder County, CO had a major fire disaster that was caused by a high wind event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part of the pattern that produced the high winds will return around March 3, 2022, and May 5th, 2022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Impact Prediction:  Power Outages, Dust Storms, &amp; Possibly Fires Again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63"/>
            <a:ext cx="2941775" cy="22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595" y="1152475"/>
            <a:ext cx="4062755" cy="22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3445575" y="2504425"/>
            <a:ext cx="1203000" cy="71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E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3445575" y="3884275"/>
            <a:ext cx="1203000" cy="71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E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3445575" y="1124575"/>
            <a:ext cx="1203000" cy="71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E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-10200" y="0"/>
            <a:ext cx="3924600" cy="5143500"/>
          </a:xfrm>
          <a:prstGeom prst="rect">
            <a:avLst/>
          </a:prstGeom>
          <a:solidFill>
            <a:srgbClr val="8694A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311700" y="954475"/>
            <a:ext cx="1052700" cy="1052700"/>
          </a:xfrm>
          <a:prstGeom prst="ellipse">
            <a:avLst/>
          </a:prstGeom>
          <a:solidFill>
            <a:srgbClr val="0066A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1523750" y="2525950"/>
            <a:ext cx="2278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Ultra-Long-Range </a:t>
            </a:r>
            <a:r>
              <a:rPr b="1" lang="en">
                <a:solidFill>
                  <a:srgbClr val="FFDE00"/>
                </a:solidFill>
              </a:rPr>
              <a:t>Weather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b="1" lang="en">
                <a:solidFill>
                  <a:srgbClr val="FFDE00"/>
                </a:solidFill>
              </a:rPr>
              <a:t>Dashboard Tool</a:t>
            </a:r>
            <a:endParaRPr b="1">
              <a:solidFill>
                <a:srgbClr val="FFDE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>
            <p:ph idx="2" type="body"/>
          </p:nvPr>
        </p:nvSpPr>
        <p:spPr>
          <a:xfrm>
            <a:off x="5010825" y="3900025"/>
            <a:ext cx="33984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0066A9"/>
                </a:solidFill>
              </a:rPr>
              <a:t>Powers your</a:t>
            </a:r>
            <a:r>
              <a:rPr b="1" lang="en" sz="1100">
                <a:solidFill>
                  <a:srgbClr val="0066A9"/>
                </a:solidFill>
              </a:rPr>
              <a:t> internal applications with ultra-long-range weather data</a:t>
            </a:r>
            <a:r>
              <a:rPr lang="en" sz="1100">
                <a:solidFill>
                  <a:srgbClr val="0066A9"/>
                </a:solidFill>
              </a:rPr>
              <a:t>. </a:t>
            </a:r>
            <a:r>
              <a:rPr lang="en" sz="1100"/>
              <a:t>Enables applications </a:t>
            </a:r>
            <a:r>
              <a:rPr lang="en" sz="1100"/>
              <a:t>to </a:t>
            </a:r>
            <a:r>
              <a:rPr lang="en" sz="1100"/>
              <a:t>access global weather data in </a:t>
            </a:r>
            <a:r>
              <a:rPr lang="en" sz="1100"/>
              <a:t>m</a:t>
            </a:r>
            <a:r>
              <a:rPr lang="en" sz="1100"/>
              <a:t>illiseconds.</a:t>
            </a:r>
            <a:endParaRPr sz="1100"/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8534108" y="46129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1"/>
          <p:cNvSpPr txBox="1"/>
          <p:nvPr>
            <p:ph type="title"/>
          </p:nvPr>
        </p:nvSpPr>
        <p:spPr>
          <a:xfrm>
            <a:off x="311700" y="302375"/>
            <a:ext cx="530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66A9"/>
                </a:solidFill>
              </a:rPr>
              <a:t>Our</a:t>
            </a:r>
            <a:r>
              <a:rPr b="1" lang="en">
                <a:solidFill>
                  <a:srgbClr val="FFDE00"/>
                </a:solidFill>
              </a:rPr>
              <a:t> Technology</a:t>
            </a:r>
            <a:r>
              <a:rPr b="1" lang="en">
                <a:solidFill>
                  <a:srgbClr val="FFDE00"/>
                </a:solidFill>
              </a:rPr>
              <a:t> Stack</a:t>
            </a:r>
            <a:endParaRPr b="1" sz="3300">
              <a:solidFill>
                <a:srgbClr val="FFDE00"/>
              </a:solidFill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311700" y="2334325"/>
            <a:ext cx="1052700" cy="1052700"/>
          </a:xfrm>
          <a:prstGeom prst="ellipse">
            <a:avLst/>
          </a:prstGeom>
          <a:solidFill>
            <a:srgbClr val="0066A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00" y="258632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5" name="Google Shape;175;p21"/>
          <p:cNvSpPr/>
          <p:nvPr/>
        </p:nvSpPr>
        <p:spPr>
          <a:xfrm>
            <a:off x="311700" y="3714175"/>
            <a:ext cx="1052700" cy="1052700"/>
          </a:xfrm>
          <a:prstGeom prst="ellipse">
            <a:avLst/>
          </a:prstGeom>
          <a:solidFill>
            <a:srgbClr val="0066A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1523750" y="1167925"/>
            <a:ext cx="23907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Ultra-Long-Range </a:t>
            </a:r>
            <a:r>
              <a:rPr b="1" lang="en">
                <a:solidFill>
                  <a:srgbClr val="FFDE00"/>
                </a:solidFill>
              </a:rPr>
              <a:t>Weather Data</a:t>
            </a:r>
            <a:r>
              <a:rPr b="1" lang="en">
                <a:solidFill>
                  <a:srgbClr val="FFDE00"/>
                </a:solidFill>
              </a:rPr>
              <a:t> Platform</a:t>
            </a:r>
            <a:endParaRPr b="1">
              <a:solidFill>
                <a:srgbClr val="FFDE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1523750" y="3927625"/>
            <a:ext cx="21054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Ultra-Long-Range </a:t>
            </a:r>
            <a:r>
              <a:rPr b="1" lang="en">
                <a:solidFill>
                  <a:srgbClr val="FFDE00"/>
                </a:solidFill>
              </a:rPr>
              <a:t>Weather Forecast API</a:t>
            </a:r>
            <a:endParaRPr b="1">
              <a:solidFill>
                <a:srgbClr val="FFDE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5010825" y="2294275"/>
            <a:ext cx="3398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Enables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u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sers to </a:t>
            </a:r>
            <a:r>
              <a:rPr b="1" lang="en" sz="1100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visualize curated ultra-long-range weather datasets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from our global weather data warehouse, including forecasts and historical weather data, and understand the significance of weather trends on business outcomes.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5010825" y="817075"/>
            <a:ext cx="33984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b="1" lang="en" sz="1100">
                <a:solidFill>
                  <a:srgbClr val="0066A9"/>
                </a:solidFill>
                <a:latin typeface="Nunito"/>
                <a:ea typeface="Nunito"/>
                <a:cs typeface="Nunito"/>
                <a:sym typeface="Nunito"/>
              </a:rPr>
              <a:t>continuous, global, ultra-long-range weather data feed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added to your enterprise’s data warehouse. Allows analysts to compare &amp; correlate your proprietary datasets with weather data and model weather’s past &amp; future impact on business outcomes. 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13" y="4001688"/>
            <a:ext cx="477675" cy="477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1" name="Google Shape;18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00" y="1124575"/>
            <a:ext cx="477675" cy="477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425" y="1400200"/>
            <a:ext cx="3936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